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0" r:id="rId2"/>
    <p:sldId id="284" r:id="rId3"/>
    <p:sldId id="325" r:id="rId4"/>
    <p:sldId id="297" r:id="rId5"/>
    <p:sldId id="326" r:id="rId6"/>
    <p:sldId id="290" r:id="rId7"/>
    <p:sldId id="291" r:id="rId8"/>
    <p:sldId id="292" r:id="rId9"/>
    <p:sldId id="312" r:id="rId10"/>
    <p:sldId id="314" r:id="rId11"/>
    <p:sldId id="315" r:id="rId12"/>
    <p:sldId id="316" r:id="rId13"/>
    <p:sldId id="318" r:id="rId14"/>
    <p:sldId id="296" r:id="rId15"/>
    <p:sldId id="311" r:id="rId16"/>
    <p:sldId id="327" r:id="rId17"/>
    <p:sldId id="294" r:id="rId18"/>
    <p:sldId id="287" r:id="rId19"/>
  </p:sldIdLst>
  <p:sldSz cx="14711363" cy="6858000"/>
  <p:notesSz cx="6807200" cy="9939338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FF"/>
    <a:srgbClr val="4C69BC"/>
    <a:srgbClr val="0D3C6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896" autoAdjust="0"/>
  </p:normalViewPr>
  <p:slideViewPr>
    <p:cSldViewPr snapToGrid="0">
      <p:cViewPr varScale="1">
        <p:scale>
          <a:sx n="77" d="100"/>
          <a:sy n="77" d="100"/>
        </p:scale>
        <p:origin x="-120" y="-558"/>
      </p:cViewPr>
      <p:guideLst>
        <p:guide orient="horz" pos="216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D34-F549-4CFF-8EB8-83FC16FC6B69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0788-1A0E-4C4B-83F8-5F081481D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63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2" name="Marcador de fecha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97C42-3296-498E-93B3-730393567742}" type="datetime1">
              <a:rPr lang="es-EC"/>
              <a:t>21/05/2021</a:t>
            </a:fld>
            <a:endParaRPr lang="es-EC"/>
          </a:p>
        </p:txBody>
      </p:sp>
      <p:sp>
        <p:nvSpPr>
          <p:cNvPr id="1048743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1243013"/>
            <a:ext cx="71945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1048744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1048745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6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2C76E5-ACBC-4379-AC0F-351D96039A1C}" type="slidenum">
              <a:rPr lang="es-EC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60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01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482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999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535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26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222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56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321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504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838921" y="1122363"/>
            <a:ext cx="110335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38921" y="3602038"/>
            <a:ext cx="11033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27-0A98-4BD0-8E77-A372B9C47CED}" type="datetime1">
              <a:rPr lang="es-EC"/>
              <a:t>21/05/2021</a:t>
            </a:fld>
            <a:endParaRPr lang="es-EC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F3B-52D6-4D9E-9F12-6AD3A458D40E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AC16-0ED6-44CE-97AD-B83B08642130}" type="datetime1">
              <a:rPr lang="es-EC"/>
              <a:t>21/05/2021</a:t>
            </a:fld>
            <a:endParaRPr lang="es-EC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0DDE-8144-4387-BE55-C8B43DD7D67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10527819" y="365125"/>
            <a:ext cx="317213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406" y="365125"/>
            <a:ext cx="9332521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0DBD-9A37-4C76-B91B-554520C9D72F}" type="datetime1">
              <a:rPr lang="es-EC"/>
              <a:t>21/05/2021</a:t>
            </a:fld>
            <a:endParaRPr lang="es-EC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32D-E244-41ED-A690-740E814D38C0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A2B-2B26-46EA-A25A-12FFC58D414D}" type="datetime1">
              <a:rPr lang="es-EC"/>
              <a:t>21/05/2021</a:t>
            </a:fld>
            <a:endParaRPr lang="es-EC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C1C0-960A-483A-A022-7AA6A7EF4D99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003744" y="1709739"/>
            <a:ext cx="126885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1003744" y="4589464"/>
            <a:ext cx="126885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9103-5307-45A0-89AE-B32E42138C95}" type="datetime1">
              <a:rPr lang="es-EC"/>
              <a:t>21/05/2021</a:t>
            </a:fld>
            <a:endParaRPr lang="es-EC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6B32-4519-4271-84AC-C271D8D83F47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1011406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7447628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120-EC18-4700-A2EB-39FA562E19E4}" type="datetime1">
              <a:rPr lang="es-EC"/>
              <a:t>21/05/2021</a:t>
            </a:fld>
            <a:endParaRPr lang="es-EC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7789-1046-4109-B508-6DABDE999E8A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013322" y="365126"/>
            <a:ext cx="1268855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1013323" y="1681163"/>
            <a:ext cx="62235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1013323" y="2505075"/>
            <a:ext cx="622359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47628" y="1681163"/>
            <a:ext cx="62542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1" name="Content Placeholder 5"/>
          <p:cNvSpPr>
            <a:spLocks noGrp="1"/>
          </p:cNvSpPr>
          <p:nvPr>
            <p:ph sz="quarter" idx="4"/>
          </p:nvPr>
        </p:nvSpPr>
        <p:spPr>
          <a:xfrm>
            <a:off x="7447628" y="2505075"/>
            <a:ext cx="625424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091-F394-48F2-A48B-BDAAE866973A}" type="datetime1">
              <a:rPr lang="es-EC"/>
              <a:t>21/05/2021</a:t>
            </a:fld>
            <a:endParaRPr lang="es-EC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E652-DB8C-4275-877F-1B68C017ADBB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8F10-F9BD-4357-8B12-4A7AE74174F1}" type="datetime1">
              <a:rPr lang="es-EC"/>
              <a:t>21/05/2021</a:t>
            </a:fld>
            <a:endParaRPr lang="es-EC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7574-BB17-4112-930B-9B64F71014A2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26F3-3DA3-45B7-BB86-312B72A023E1}" type="datetime1">
              <a:rPr lang="es-EC"/>
              <a:t>21/05/2021</a:t>
            </a:fld>
            <a:endParaRPr lang="es-EC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D76-FB49-4006-AE5C-DE60CFCD874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6254245" y="987426"/>
            <a:ext cx="74476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85A-AF75-4926-8DC1-9E5ED70FC539}" type="datetime1">
              <a:rPr lang="es-EC"/>
              <a:t>21/05/2021</a:t>
            </a:fld>
            <a:endParaRPr lang="es-EC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960F-F1BC-4891-99E3-4E419EFEC92D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54245" y="987426"/>
            <a:ext cx="7447628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30BC-BB17-4F2F-A6E0-5775588D789D}" type="datetime1">
              <a:rPr lang="es-EC"/>
              <a:t>21/05/2021</a:t>
            </a:fld>
            <a:endParaRPr lang="es-EC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3B32-A36D-4DAE-8F33-17B0E2A1CEEF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365125"/>
            <a:ext cx="12688887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485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825625"/>
            <a:ext cx="12688887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1123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3C90C1-0865-48C0-A7EC-2E799C6314F2}" type="datetime1">
              <a:rPr lang="es-EC"/>
              <a:t>21/05/2021</a:t>
            </a:fld>
            <a:endParaRPr lang="es-EC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625" y="6356350"/>
            <a:ext cx="49641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018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0474EE-D995-43C5-8340-F081324C2ED5}" type="slidenum">
              <a:rPr lang="es-EC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04A86E0B-C670-462C-B4F6-90DC782D6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8606" y="1552563"/>
            <a:ext cx="3594593" cy="39181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8211C2FA-D78F-40E4-8AC9-FB3FABAAE588}"/>
              </a:ext>
            </a:extLst>
          </p:cNvPr>
          <p:cNvSpPr txBox="1">
            <a:spLocks/>
          </p:cNvSpPr>
          <p:nvPr/>
        </p:nvSpPr>
        <p:spPr bwMode="auto">
          <a:xfrm>
            <a:off x="1991166" y="712297"/>
            <a:ext cx="788426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32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42EF2ED-11CF-4B82-861A-AA879D2CAB7C}"/>
              </a:ext>
            </a:extLst>
          </p:cNvPr>
          <p:cNvSpPr txBox="1">
            <a:spLocks/>
          </p:cNvSpPr>
          <p:nvPr/>
        </p:nvSpPr>
        <p:spPr bwMode="auto">
          <a:xfrm>
            <a:off x="1033667" y="1687473"/>
            <a:ext cx="9488555" cy="919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</a:t>
            </a:r>
          </a:p>
          <a:p>
            <a:pPr algn="ctr"/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ISIDRO AYORA</a:t>
            </a:r>
            <a:endParaRPr lang="es-EC" sz="36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A8BB8732-67C2-4153-8A59-8C26C6918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33008" y="3032268"/>
            <a:ext cx="8165787" cy="85093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90423339-126F-4E76-82E6-87B25242B2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8236" y="4270879"/>
            <a:ext cx="3156598" cy="6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228135" y="1151361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Montserrat Medium" panose="00000600000000000000"/>
              </a:rPr>
              <a:t>PRODUCCIÓN ESTABLECIMIENTOS DE SALUD MSP</a:t>
            </a:r>
            <a:endParaRPr lang="es-EC" sz="2000" b="1" dirty="0">
              <a:solidFill>
                <a:srgbClr val="ED7D31">
                  <a:lumMod val="60000"/>
                  <a:lumOff val="40000"/>
                </a:srgb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288882" y="264721"/>
            <a:ext cx="6403855" cy="6979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ctr">
              <a:defRPr/>
            </a:pP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algn="ctr"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OBSTETRICO ISIDRO AYORA </a:t>
            </a: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54CEDED-5FDD-4D4C-9119-A9BFB214252D}"/>
              </a:ext>
            </a:extLst>
          </p:cNvPr>
          <p:cNvSpPr txBox="1">
            <a:spLocks/>
          </p:cNvSpPr>
          <p:nvPr/>
        </p:nvSpPr>
        <p:spPr bwMode="auto">
          <a:xfrm>
            <a:off x="1400892" y="1457630"/>
            <a:ext cx="8179838" cy="918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500" b="1" dirty="0" smtClean="0">
                <a:solidFill>
                  <a:srgbClr val="0D3C60"/>
                </a:solidFill>
                <a:latin typeface="Montserrat Medium" panose="00000600000000000000" pitchFamily="50" charset="0"/>
                <a:cs typeface="Adobe Devanagari" panose="02040503050201020203" pitchFamily="18" charset="0"/>
              </a:rPr>
              <a:t>INDICADORES GINECOLOGIA</a:t>
            </a:r>
          </a:p>
          <a:p>
            <a:pPr algn="ctr">
              <a:defRPr/>
            </a:pPr>
            <a:r>
              <a:rPr lang="es-EC" sz="1500" b="1" dirty="0">
                <a:solidFill>
                  <a:srgbClr val="0D3C60"/>
                </a:solidFill>
                <a:latin typeface="Montserrat Medium" panose="00000600000000000000" pitchFamily="50" charset="0"/>
                <a:cs typeface="Adobe Devanagari" panose="02040503050201020203" pitchFamily="18" charset="0"/>
              </a:rPr>
              <a:t>AÑO 2020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14217"/>
              </p:ext>
            </p:extLst>
          </p:nvPr>
        </p:nvGraphicFramePr>
        <p:xfrm>
          <a:off x="1744578" y="2273968"/>
          <a:ext cx="6641432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676"/>
                <a:gridCol w="1553818"/>
                <a:gridCol w="1318938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SERVICIOS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CAMAS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GINECOLOGIA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CAMAS HGOIA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88494"/>
              </p:ext>
            </p:extLst>
          </p:nvPr>
        </p:nvGraphicFramePr>
        <p:xfrm>
          <a:off x="2228135" y="3729789"/>
          <a:ext cx="4857876" cy="75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8355"/>
                <a:gridCol w="1429521"/>
              </a:tblGrid>
              <a:tr h="3841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GINECOLOGIA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EGRESOS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737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TOTAL EGRESOS GINECOLOGIA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170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84808"/>
              </p:ext>
            </p:extLst>
          </p:nvPr>
        </p:nvGraphicFramePr>
        <p:xfrm>
          <a:off x="529322" y="4790538"/>
          <a:ext cx="10146870" cy="1117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451"/>
                <a:gridCol w="2088908"/>
                <a:gridCol w="1618558"/>
                <a:gridCol w="1355716"/>
                <a:gridCol w="1978237"/>
              </a:tblGrid>
              <a:tr h="5968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GINECOLOGIA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% OCUPACION DE CAMAS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</a:rPr>
                        <a:t>X DIAS </a:t>
                      </a:r>
                      <a:r>
                        <a:rPr lang="es-EC" sz="1400" b="1" u="none" strike="noStrike" dirty="0">
                          <a:effectLst/>
                        </a:rPr>
                        <a:t>ESTADA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</a:rPr>
                        <a:t> X </a:t>
                      </a:r>
                      <a:r>
                        <a:rPr lang="es-EC" sz="1400" b="1" u="none" strike="noStrike" dirty="0">
                          <a:effectLst/>
                        </a:rPr>
                        <a:t>DIARIO CAMAS DISPONIBLES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DOTACION NORMAL DE CAMAS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41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GINECOLOGIA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42" y="6331692"/>
            <a:ext cx="17256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33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57236" y="924541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Montserrat Medium" panose="00000600000000000000"/>
              </a:rPr>
              <a:t>PRODUCCIÓN ESTABLECIMIENTOS DE SALUD MSP</a:t>
            </a:r>
            <a:endParaRPr lang="es-EC" sz="2000" b="1" dirty="0">
              <a:solidFill>
                <a:srgbClr val="ED7D31">
                  <a:lumMod val="60000"/>
                  <a:lumOff val="40000"/>
                </a:srgb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3062796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867605" y="397976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36" y="1327063"/>
            <a:ext cx="7978942" cy="45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1263" y="1568064"/>
            <a:ext cx="1925052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67FF"/>
                </a:solidFill>
              </a:rPr>
              <a:t>10 PRINCIPALES CAUSAS DE MORBILIDAD </a:t>
            </a:r>
          </a:p>
          <a:p>
            <a:pPr algn="ctr"/>
            <a:r>
              <a:rPr lang="pt-BR" b="1" dirty="0">
                <a:solidFill>
                  <a:srgbClr val="0067FF"/>
                </a:solidFill>
              </a:rPr>
              <a:t>CONSULTA EXTERNA</a:t>
            </a:r>
          </a:p>
          <a:p>
            <a:pPr algn="ctr"/>
            <a:r>
              <a:rPr lang="pt-BR" b="1" dirty="0">
                <a:solidFill>
                  <a:srgbClr val="0067FF"/>
                </a:solidFill>
              </a:rPr>
              <a:t>GINECOLOGIA  </a:t>
            </a:r>
            <a:r>
              <a:rPr lang="pt-BR" b="1" dirty="0" smtClean="0">
                <a:solidFill>
                  <a:srgbClr val="0067FF"/>
                </a:solidFill>
              </a:rPr>
              <a:t>AÑO </a:t>
            </a:r>
            <a:r>
              <a:rPr lang="pt-BR" b="1" dirty="0">
                <a:solidFill>
                  <a:srgbClr val="0067FF"/>
                </a:solidFill>
              </a:rPr>
              <a:t>2020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33137" y="4346482"/>
            <a:ext cx="2223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67FF"/>
                </a:solidFill>
              </a:rPr>
              <a:t>TOTAL DE CONSULTAS GINECOLOGICAS AÑO 2020</a:t>
            </a:r>
          </a:p>
          <a:p>
            <a:pPr algn="ctr"/>
            <a:endParaRPr lang="es-ES" sz="2000" b="1" dirty="0" smtClean="0">
              <a:solidFill>
                <a:srgbClr val="0067FF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0067FF"/>
                </a:solidFill>
              </a:rPr>
              <a:t>3652</a:t>
            </a:r>
            <a:endParaRPr lang="es-ES" sz="2800" b="1" dirty="0">
              <a:solidFill>
                <a:srgbClr val="0067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1263" y="6550223"/>
            <a:ext cx="170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FUENTE : BASE PRAS</a:t>
            </a:r>
            <a:endParaRPr lang="es-ES" sz="1400" b="1" dirty="0"/>
          </a:p>
        </p:txBody>
      </p:sp>
      <p:sp>
        <p:nvSpPr>
          <p:cNvPr id="7" name="6 Flecha derecha"/>
          <p:cNvSpPr/>
          <p:nvPr/>
        </p:nvSpPr>
        <p:spPr>
          <a:xfrm>
            <a:off x="2490537" y="2583726"/>
            <a:ext cx="377068" cy="267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1335760" y="3765884"/>
            <a:ext cx="372724" cy="580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23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336467" y="744916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Montserrat Medium" panose="00000600000000000000"/>
              </a:rPr>
              <a:t>PRODUCCIÓN ESTABLECIMIENTOS DE SALUD MSP</a:t>
            </a:r>
            <a:endParaRPr lang="es-EC" sz="2000" b="1" dirty="0">
              <a:solidFill>
                <a:srgbClr val="ED7D31">
                  <a:lumMod val="60000"/>
                  <a:lumOff val="40000"/>
                </a:srgb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3171198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3198642" y="293834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54CEDED-5FDD-4D4C-9119-A9BFB214252D}"/>
              </a:ext>
            </a:extLst>
          </p:cNvPr>
          <p:cNvSpPr txBox="1">
            <a:spLocks/>
          </p:cNvSpPr>
          <p:nvPr/>
        </p:nvSpPr>
        <p:spPr bwMode="auto">
          <a:xfrm>
            <a:off x="592831" y="1321135"/>
            <a:ext cx="1991115" cy="28951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2000" b="1" dirty="0" smtClean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10 PRINCIPALES CAUSAS DE MORBILIDAD CONSULTA EXTERNA</a:t>
            </a:r>
          </a:p>
          <a:p>
            <a:pPr algn="ctr">
              <a:defRPr/>
            </a:pPr>
            <a:r>
              <a:rPr lang="es-EC" sz="2000" b="1" dirty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OBSTETRICIA  </a:t>
            </a:r>
            <a:r>
              <a:rPr lang="es-EC" sz="2000" b="1" dirty="0" smtClean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AÑO </a:t>
            </a:r>
            <a:r>
              <a:rPr lang="es-EC" sz="2000" b="1" dirty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4" y="1321135"/>
            <a:ext cx="6913268" cy="46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95" y="4896852"/>
            <a:ext cx="2705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EC" b="1" dirty="0">
                <a:solidFill>
                  <a:srgbClr val="0067FF"/>
                </a:solidFill>
              </a:rPr>
              <a:t>TOTAL CONSULTAS </a:t>
            </a:r>
            <a:r>
              <a:rPr lang="es-EC" b="1" dirty="0" smtClean="0">
                <a:solidFill>
                  <a:srgbClr val="0067FF"/>
                </a:solidFill>
              </a:rPr>
              <a:t>OBSTETRICAS AÑO 2020</a:t>
            </a:r>
          </a:p>
          <a:p>
            <a:pPr algn="ctr" fontAlgn="b"/>
            <a:endParaRPr lang="es-ES" b="1" dirty="0">
              <a:solidFill>
                <a:srgbClr val="0067FF"/>
              </a:solidFill>
            </a:endParaRPr>
          </a:p>
          <a:p>
            <a:pPr algn="ctr" fontAlgn="b"/>
            <a:r>
              <a:rPr lang="es-EC" sz="2800" b="1" dirty="0">
                <a:solidFill>
                  <a:srgbClr val="0067FF"/>
                </a:solidFill>
              </a:rPr>
              <a:t>14347</a:t>
            </a:r>
            <a:endParaRPr lang="es-ES" sz="2800" dirty="0">
              <a:solidFill>
                <a:srgbClr val="0067FF"/>
              </a:solidFill>
            </a:endParaRP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26" y="6486525"/>
            <a:ext cx="17256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2671011" y="2273968"/>
            <a:ext cx="642563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1296842" y="4307304"/>
            <a:ext cx="366084" cy="589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8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783479" y="705233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Montserrat Medium" panose="00000600000000000000"/>
              </a:rPr>
              <a:t>PRODUCCIÓN ESTABLECIMIENTOS DE SALUD MSP</a:t>
            </a:r>
            <a:endParaRPr lang="es-EC" sz="2000" b="1" dirty="0">
              <a:solidFill>
                <a:srgbClr val="ED7D31">
                  <a:lumMod val="60000"/>
                  <a:lumOff val="40000"/>
                </a:srgb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916483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717911" y="293834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 </a:t>
            </a: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54CEDED-5FDD-4D4C-9119-A9BFB214252D}"/>
              </a:ext>
            </a:extLst>
          </p:cNvPr>
          <p:cNvSpPr txBox="1">
            <a:spLocks/>
          </p:cNvSpPr>
          <p:nvPr/>
        </p:nvSpPr>
        <p:spPr bwMode="auto">
          <a:xfrm>
            <a:off x="592831" y="1412132"/>
            <a:ext cx="1991115" cy="28951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2000" b="1" dirty="0" smtClean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10 PRINCIPALES CAUSAS DE MORBILIDAD CONSULTA EXTERNA</a:t>
            </a:r>
          </a:p>
          <a:p>
            <a:pPr algn="ctr">
              <a:defRPr/>
            </a:pPr>
            <a:r>
              <a:rPr lang="es-EC" sz="2000" b="1" dirty="0" smtClean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PEDIATRIA</a:t>
            </a:r>
          </a:p>
          <a:p>
            <a:pPr algn="ctr">
              <a:defRPr/>
            </a:pPr>
            <a:r>
              <a:rPr lang="es-EC" sz="2000" b="1" dirty="0" smtClean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 AÑO </a:t>
            </a:r>
            <a:r>
              <a:rPr lang="es-EC" sz="2000" b="1" dirty="0">
                <a:solidFill>
                  <a:srgbClr val="0067FF"/>
                </a:solidFill>
                <a:latin typeface="+mn-lt"/>
                <a:cs typeface="Adobe Devanagari" panose="02040503050201020203" pitchFamily="18" charset="0"/>
              </a:rPr>
              <a:t>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37" y="1307430"/>
            <a:ext cx="6622758" cy="44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2282" y="4897994"/>
            <a:ext cx="19940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es-EC" b="1" dirty="0">
                <a:solidFill>
                  <a:srgbClr val="0067FF"/>
                </a:solidFill>
              </a:rPr>
              <a:t>TOTAL CONSULTAS </a:t>
            </a:r>
            <a:endParaRPr lang="es-EC" b="1" dirty="0" smtClean="0">
              <a:solidFill>
                <a:srgbClr val="0067FF"/>
              </a:solidFill>
            </a:endParaRPr>
          </a:p>
          <a:p>
            <a:pPr algn="ctr" fontAlgn="b"/>
            <a:r>
              <a:rPr lang="es-EC" b="1" dirty="0" smtClean="0">
                <a:solidFill>
                  <a:srgbClr val="0067FF"/>
                </a:solidFill>
              </a:rPr>
              <a:t>PEDIATRICAS </a:t>
            </a:r>
          </a:p>
          <a:p>
            <a:pPr algn="ctr" fontAlgn="b"/>
            <a:r>
              <a:rPr lang="es-EC" b="1" dirty="0" smtClean="0">
                <a:solidFill>
                  <a:srgbClr val="0067FF"/>
                </a:solidFill>
              </a:rPr>
              <a:t>AÑO </a:t>
            </a:r>
            <a:r>
              <a:rPr lang="es-EC" b="1" dirty="0">
                <a:solidFill>
                  <a:srgbClr val="0067FF"/>
                </a:solidFill>
              </a:rPr>
              <a:t>2020</a:t>
            </a:r>
          </a:p>
          <a:p>
            <a:pPr algn="ctr" fontAlgn="b"/>
            <a:endParaRPr lang="es-ES" b="1" dirty="0">
              <a:solidFill>
                <a:srgbClr val="0067FF"/>
              </a:solidFill>
            </a:endParaRPr>
          </a:p>
          <a:p>
            <a:pPr algn="ctr" fontAlgn="b"/>
            <a:r>
              <a:rPr lang="es-ES" sz="3600" b="1" dirty="0" smtClean="0">
                <a:solidFill>
                  <a:srgbClr val="0067FF"/>
                </a:solidFill>
              </a:rPr>
              <a:t>9365</a:t>
            </a:r>
            <a:endParaRPr lang="es-ES" sz="3600" b="1" dirty="0">
              <a:solidFill>
                <a:srgbClr val="0067FF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717911" y="2634916"/>
            <a:ext cx="554678" cy="348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1347537" y="4415589"/>
            <a:ext cx="261748" cy="482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12" y="6466582"/>
            <a:ext cx="17256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750664" y="762655"/>
            <a:ext cx="3922296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TALENTO HUMANO HGOIA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509885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620602" y="293834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 ISIDRO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" y="4562210"/>
            <a:ext cx="3926180" cy="21933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90" y="1410028"/>
            <a:ext cx="4291900" cy="23705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68073" y="3357500"/>
            <a:ext cx="405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67FF"/>
                </a:solidFill>
              </a:rPr>
              <a:t>TOTAL DE SERVIDORES HGOIA AÑO 2020</a:t>
            </a:r>
          </a:p>
          <a:p>
            <a:pPr algn="ctr"/>
            <a:r>
              <a:rPr lang="es-ES" sz="2400" b="1" dirty="0" smtClean="0">
                <a:solidFill>
                  <a:srgbClr val="0067FF"/>
                </a:solidFill>
              </a:rPr>
              <a:t>813</a:t>
            </a:r>
            <a:endParaRPr lang="es-ES" sz="2400" b="1" dirty="0">
              <a:solidFill>
                <a:srgbClr val="0067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3452" y="1418508"/>
            <a:ext cx="4039247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0067FF"/>
                </a:solidFill>
              </a:rPr>
              <a:t>MEDICOS ESPECIALISTAS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MEDICOS GENERALES 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ENFERMERAS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FISIOTERAPISTAS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TECNOLOGOS EN MEDICINA TRANFUSIONAL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TECNOLOGOS DE LABORATORIO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MEDICOS DE IMAGEN 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PERSONAL ADMINISTRATIVO  DE SALUD 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AUXILIARES ADMINISTRATIVOS DE SALUD.</a:t>
            </a:r>
          </a:p>
          <a:p>
            <a:r>
              <a:rPr lang="es-ES" sz="1200" b="1" dirty="0" smtClean="0">
                <a:solidFill>
                  <a:srgbClr val="0067FF"/>
                </a:solidFill>
              </a:rPr>
              <a:t>PERSONAL ADMINISTRATIVOS DE DIFERENTES PROFESIONES</a:t>
            </a:r>
            <a:endParaRPr lang="es-ES" sz="1200" b="1" dirty="0">
              <a:solidFill>
                <a:srgbClr val="0067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11812" y="4223085"/>
            <a:ext cx="5140672" cy="120032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Nombramientos Permanentes: 	344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Nombramientos Provisionales:	137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Contratos Ocasionales : 		113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Contrato Colectivo: 		319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90042" y="6530577"/>
            <a:ext cx="2777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FUENTE: UNIDAD DE TALENTO HUMANO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773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367939" y="862603"/>
            <a:ext cx="6667345" cy="643620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258556" y="120316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367939" y="293833"/>
            <a:ext cx="6602427" cy="716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ISIDRO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71825"/>
              </p:ext>
            </p:extLst>
          </p:nvPr>
        </p:nvGraphicFramePr>
        <p:xfrm>
          <a:off x="1902295" y="3645227"/>
          <a:ext cx="4793305" cy="97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92"/>
                <a:gridCol w="1128608"/>
                <a:gridCol w="958005"/>
              </a:tblGrid>
              <a:tr h="326125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b="1" u="none" strike="noStrike" dirty="0">
                          <a:effectLst/>
                        </a:rPr>
                        <a:t>SERVICIOS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1" u="none" strike="noStrike" dirty="0">
                          <a:effectLst/>
                        </a:rPr>
                        <a:t>CAMAS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1" u="none" strike="noStrike" dirty="0">
                          <a:effectLst/>
                        </a:rPr>
                        <a:t>%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6125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COVID 19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>
                          <a:effectLst/>
                        </a:rPr>
                        <a:t>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>
                          <a:effectLst/>
                        </a:rPr>
                        <a:t>3%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6125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 dirty="0">
                          <a:effectLst/>
                        </a:rPr>
                        <a:t>CAMAS HGOIA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>
                          <a:effectLst/>
                        </a:rPr>
                        <a:t>226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 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30414"/>
              </p:ext>
            </p:extLst>
          </p:nvPr>
        </p:nvGraphicFramePr>
        <p:xfrm>
          <a:off x="1912266" y="5118389"/>
          <a:ext cx="3789345" cy="71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9792"/>
                <a:gridCol w="1169553"/>
              </a:tblGrid>
              <a:tr h="3590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AREA COVID 19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EGRESOS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9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 dirty="0">
                          <a:effectLst/>
                        </a:rPr>
                        <a:t>TOTAL EGRESOS GINECOLOGIA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64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7571"/>
              </p:ext>
            </p:extLst>
          </p:nvPr>
        </p:nvGraphicFramePr>
        <p:xfrm>
          <a:off x="549771" y="2223174"/>
          <a:ext cx="10238762" cy="1063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7128"/>
                <a:gridCol w="1737566"/>
                <a:gridCol w="1474911"/>
                <a:gridCol w="1414298"/>
                <a:gridCol w="1444859"/>
              </a:tblGrid>
              <a:tr h="5184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AREA COVID 19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% OCUPACION DE CAMAS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 smtClean="0">
                          <a:effectLst/>
                        </a:rPr>
                        <a:t>X </a:t>
                      </a:r>
                      <a:r>
                        <a:rPr lang="es-EC" sz="1500" b="1" u="none" strike="noStrike" dirty="0">
                          <a:effectLst/>
                        </a:rPr>
                        <a:t>DIAS ESTADA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 smtClean="0">
                          <a:effectLst/>
                        </a:rPr>
                        <a:t>X </a:t>
                      </a:r>
                      <a:r>
                        <a:rPr lang="es-EC" sz="1500" b="1" u="none" strike="noStrike" dirty="0">
                          <a:effectLst/>
                        </a:rPr>
                        <a:t>DIARIO CAMAS DISPONIBLES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DOTACION NORMAL DE CAMAS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8640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 dirty="0">
                          <a:effectLst/>
                        </a:rPr>
                        <a:t>COVID 19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28%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4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54CEDED-5FDD-4D4C-9119-A9BFB214252D}"/>
              </a:ext>
            </a:extLst>
          </p:cNvPr>
          <p:cNvSpPr txBox="1">
            <a:spLocks/>
          </p:cNvSpPr>
          <p:nvPr/>
        </p:nvSpPr>
        <p:spPr bwMode="auto">
          <a:xfrm>
            <a:off x="2367939" y="1589927"/>
            <a:ext cx="6667345" cy="527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dirty="0" smtClean="0">
                <a:solidFill>
                  <a:srgbClr val="0D3C60"/>
                </a:solidFill>
                <a:latin typeface="Montserrat Medium" panose="00000600000000000000" pitchFamily="50" charset="0"/>
                <a:cs typeface="Adobe Devanagari" panose="02040503050201020203" pitchFamily="18" charset="0"/>
              </a:rPr>
              <a:t>INDICADORES PACIENTES COVID 19 EGRESOS HOSPITALARIOS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D3C60"/>
              </a:solidFill>
              <a:effectLst/>
              <a:uLnTx/>
              <a:uFillTx/>
              <a:latin typeface="Montserrat Medium" panose="000006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44" y="3820267"/>
            <a:ext cx="3484909" cy="17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367939" y="862603"/>
            <a:ext cx="6667345" cy="643620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258556" y="120316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367939" y="293833"/>
            <a:ext cx="6602427" cy="716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ISIDRO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7" y="1757101"/>
            <a:ext cx="3364917" cy="19675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1957" y="1725208"/>
            <a:ext cx="6381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579 personas contagiadas de Covid-19  del personal </a:t>
            </a:r>
          </a:p>
          <a:p>
            <a:pPr algn="ctr"/>
            <a:r>
              <a:rPr lang="es-ES" sz="2000" b="1" dirty="0" smtClean="0"/>
              <a:t>con las cuales se realizo seguimiento y se aplicó el Plan de </a:t>
            </a:r>
          </a:p>
          <a:p>
            <a:pPr algn="ctr"/>
            <a:r>
              <a:rPr lang="es-ES" sz="2000" b="1" dirty="0" smtClean="0"/>
              <a:t>Reinserción Laboral establecido por el MSP 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94716" y="3182315"/>
            <a:ext cx="435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Toma de muestras para </a:t>
            </a:r>
            <a:r>
              <a:rPr lang="es-ES" b="1" dirty="0" smtClean="0"/>
              <a:t>Covid </a:t>
            </a:r>
            <a:r>
              <a:rPr lang="es-ES" b="1" dirty="0"/>
              <a:t>19 al 95% </a:t>
            </a:r>
            <a:endParaRPr lang="es-ES" b="1" dirty="0" smtClean="0"/>
          </a:p>
          <a:p>
            <a:pPr algn="ctr"/>
            <a:r>
              <a:rPr lang="es-ES" b="1" dirty="0" smtClean="0"/>
              <a:t>del </a:t>
            </a:r>
            <a:r>
              <a:rPr lang="es-ES" b="1" dirty="0"/>
              <a:t>personal entre pruebas rápidas y pcr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569193" y="4287795"/>
            <a:ext cx="5951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Alianzas estratégicas realizadas con </a:t>
            </a:r>
            <a:r>
              <a:rPr lang="es-ES" b="1" dirty="0" smtClean="0"/>
              <a:t>diferentes </a:t>
            </a:r>
            <a:r>
              <a:rPr lang="es-ES" b="1" dirty="0"/>
              <a:t>instituciones </a:t>
            </a:r>
            <a:r>
              <a:rPr lang="es-ES" b="1" dirty="0" smtClean="0"/>
              <a:t>:</a:t>
            </a:r>
          </a:p>
          <a:p>
            <a:pPr algn="ctr"/>
            <a:r>
              <a:rPr lang="es-ES" b="1" dirty="0"/>
              <a:t>UESS </a:t>
            </a:r>
            <a:r>
              <a:rPr lang="es-ES" b="1" dirty="0" smtClean="0"/>
              <a:t> 425  </a:t>
            </a:r>
            <a:r>
              <a:rPr lang="es-ES" b="1" dirty="0"/>
              <a:t>pruebas rápidas </a:t>
            </a:r>
            <a:r>
              <a:rPr lang="es-ES" b="1" dirty="0" smtClean="0"/>
              <a:t>y 50 </a:t>
            </a:r>
            <a:r>
              <a:rPr lang="es-ES" b="1" dirty="0"/>
              <a:t>PCR </a:t>
            </a:r>
            <a:endParaRPr lang="es-ES" b="1" dirty="0" smtClean="0"/>
          </a:p>
          <a:p>
            <a:pPr algn="ctr"/>
            <a:r>
              <a:rPr lang="es-ES" b="1" dirty="0" smtClean="0"/>
              <a:t>UDLA 25 </a:t>
            </a:r>
            <a:r>
              <a:rPr lang="es-ES" b="1" dirty="0"/>
              <a:t>pruebas rápidas </a:t>
            </a:r>
            <a:endParaRPr lang="es-ES" b="1" dirty="0" smtClean="0"/>
          </a:p>
          <a:p>
            <a:pPr algn="ctr"/>
            <a:r>
              <a:rPr lang="es-ES" b="1" dirty="0" smtClean="0"/>
              <a:t>PUCE </a:t>
            </a:r>
            <a:r>
              <a:rPr lang="es-ES" b="1" dirty="0"/>
              <a:t>25 PCR de la PUCE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51" y="4639962"/>
            <a:ext cx="342900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524570" y="5938821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529322" y="1271677"/>
            <a:ext cx="5236907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HACIA LA TRANSFORMACIÓN DIGITAL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897734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768319" y="59559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8" name="31 Rectángulo"/>
          <p:cNvSpPr/>
          <p:nvPr/>
        </p:nvSpPr>
        <p:spPr>
          <a:xfrm>
            <a:off x="614157" y="2210767"/>
            <a:ext cx="9760196" cy="1914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</a:t>
            </a:r>
            <a:r>
              <a:rPr lang="es-ES" sz="12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31 Rectángulo"/>
          <p:cNvSpPr/>
          <p:nvPr/>
        </p:nvSpPr>
        <p:spPr>
          <a:xfrm>
            <a:off x="1751099" y="4277448"/>
            <a:ext cx="8755185" cy="163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2"/>
                </a:solidFill>
                <a:latin typeface="Arial"/>
                <a:cs typeface="Arial"/>
              </a:rPr>
              <a:t>Computarización de 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tx2"/>
                </a:solidFill>
                <a:latin typeface="Arial"/>
                <a:cs typeface="Arial"/>
              </a:rPr>
              <a:t>formularios 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tx2"/>
                </a:solidFill>
                <a:latin typeface="Arial"/>
                <a:cs typeface="Arial"/>
              </a:rPr>
              <a:t>de Trabajo Social</a:t>
            </a:r>
            <a:endParaRPr lang="es-ES" sz="1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Google Shape;301;p6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7719" r="53091" b="81169"/>
          <a:stretch>
            <a:fillRect/>
          </a:stretch>
        </p:blipFill>
        <p:spPr bwMode="auto">
          <a:xfrm>
            <a:off x="2247600" y="2767694"/>
            <a:ext cx="1406053" cy="7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392;p74"/>
          <p:cNvPicPr preferRelativeResize="0"/>
          <p:nvPr/>
        </p:nvPicPr>
        <p:blipFill rotWithShape="1">
          <a:blip r:embed="rId5" cstate="print">
            <a:alphaModFix/>
          </a:blip>
          <a:srcRect l="81174" t="39315" r="11424" b="51035"/>
          <a:stretch/>
        </p:blipFill>
        <p:spPr>
          <a:xfrm>
            <a:off x="4100726" y="2720108"/>
            <a:ext cx="1710048" cy="8239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2193002" y="3615458"/>
            <a:ext cx="14094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PRAS</a:t>
            </a:r>
          </a:p>
        </p:txBody>
      </p:sp>
      <p:sp>
        <p:nvSpPr>
          <p:cNvPr id="18" name="16 CuadroTexto"/>
          <p:cNvSpPr txBox="1">
            <a:spLocks noChangeArrowheads="1"/>
          </p:cNvSpPr>
          <p:nvPr/>
        </p:nvSpPr>
        <p:spPr bwMode="auto">
          <a:xfrm>
            <a:off x="4150154" y="3567836"/>
            <a:ext cx="161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APP Vigilancia Epidemiológica</a:t>
            </a:r>
          </a:p>
        </p:txBody>
      </p:sp>
      <p:sp>
        <p:nvSpPr>
          <p:cNvPr id="21" name="23 CuadroTexto"/>
          <p:cNvSpPr txBox="1">
            <a:spLocks noChangeArrowheads="1"/>
          </p:cNvSpPr>
          <p:nvPr/>
        </p:nvSpPr>
        <p:spPr bwMode="auto">
          <a:xfrm>
            <a:off x="1851389" y="4584797"/>
            <a:ext cx="1991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CONSULTA Y CONVERSIÓN DE DOSIS FARMACEUTICAS</a:t>
            </a:r>
            <a:endParaRPr lang="es-E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31 Rectángulo"/>
          <p:cNvSpPr/>
          <p:nvPr/>
        </p:nvSpPr>
        <p:spPr>
          <a:xfrm>
            <a:off x="616256" y="4277448"/>
            <a:ext cx="1134843" cy="163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Desarrollo y Pruebas 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644791" y="2278375"/>
            <a:ext cx="1106308" cy="17324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/>
                <a:cs typeface="Arial"/>
              </a:rPr>
              <a:t>Producción</a:t>
            </a: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73980" y="2971191"/>
            <a:ext cx="124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SISTEMA 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</a:rPr>
              <a:t>MATERNET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10840" y="2948991"/>
            <a:ext cx="108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SISTEMA 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</a:rPr>
              <a:t>OLIMPO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82990" y="4683211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Computarización de </a:t>
            </a:r>
          </a:p>
          <a:p>
            <a:pPr algn="ctr"/>
            <a:r>
              <a:rPr lang="es-E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neonatología</a:t>
            </a:r>
            <a:endParaRPr lang="es-E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914400" y="3657600"/>
            <a:ext cx="9384632" cy="1323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ctr"/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lang="es-EC" sz="2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79FDA5F9-C8B5-478B-A8DA-97F619E8CF77}"/>
              </a:ext>
            </a:extLst>
          </p:cNvPr>
          <p:cNvSpPr txBox="1">
            <a:spLocks/>
          </p:cNvSpPr>
          <p:nvPr/>
        </p:nvSpPr>
        <p:spPr bwMode="auto">
          <a:xfrm>
            <a:off x="3964684" y="2239062"/>
            <a:ext cx="3594355" cy="2289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r>
              <a:rPr lang="es-EC" sz="6000" b="1" dirty="0">
                <a:solidFill>
                  <a:srgbClr val="0D3C60"/>
                </a:solidFill>
                <a:latin typeface="HelveticaNeue" panose="00000400000000000000" pitchFamily="2" charset="0"/>
                <a:cs typeface="Adobe Devanagari" panose="02040503050201020203" pitchFamily="18" charset="0"/>
              </a:rPr>
              <a:t>Gracias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E825DEB3-DC0A-4962-876D-D4480D5C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="" xmlns:a16="http://schemas.microsoft.com/office/drawing/2014/main" id="{749CFBBB-0511-4C21-932C-BF0A16C98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57380" y="1424823"/>
            <a:ext cx="5803321" cy="3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043989" y="842212"/>
            <a:ext cx="4403557" cy="6665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tserrat Medium" panose="00000600000000000000"/>
              </a:rPr>
              <a:t>RENDICIÓN DE CUENTAS 2020</a:t>
            </a:r>
            <a:endParaRPr lang="es-EC" sz="2400" b="1" dirty="0">
              <a:solidFill>
                <a:schemeClr val="accent2">
                  <a:lumMod val="60000"/>
                  <a:lumOff val="40000"/>
                </a:scheme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1854432" y="30219"/>
            <a:ext cx="661952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97508" y="336118"/>
            <a:ext cx="9525000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37" y="1744579"/>
            <a:ext cx="3150720" cy="31507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98621" y="5005137"/>
            <a:ext cx="951735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/>
              <a:t>El HGOIA es una institución de tercer nivel de atención fundada en marzo de 1951</a:t>
            </a:r>
            <a:r>
              <a:rPr lang="es-ES_tradnl" i="1" dirty="0" smtClean="0"/>
              <a:t>.</a:t>
            </a:r>
          </a:p>
          <a:p>
            <a:pPr algn="ctr"/>
            <a:r>
              <a:rPr lang="es-ES_tradnl" i="1" dirty="0"/>
              <a:t>En esta casa de salud se resuelven problemas de alta complejidad de atención en las áreas de obstetricia, ginecología y  neonatología, para madres adultas, adolescentes y sus recién nacidos/as</a:t>
            </a:r>
            <a:r>
              <a:rPr lang="es-ES_tradnl" i="1" dirty="0" smtClean="0"/>
              <a:t>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88533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99064" y="974557"/>
            <a:ext cx="4415657" cy="54509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CARTERA DE SERVICIOS HGOIA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356846" y="0"/>
            <a:ext cx="6403855" cy="974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PÚBLICA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 ISIDRO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003421" y="2646947"/>
            <a:ext cx="2492267" cy="2019297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APOYO DIAGNÓSTICO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923692" y="1856798"/>
            <a:ext cx="2194865" cy="2041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PRUEBAS DIAGNOSTICAS </a:t>
            </a:r>
            <a:endParaRPr lang="es-ES" sz="105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52" y="4358835"/>
            <a:ext cx="1469670" cy="14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70" y="4603868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02" y="2771753"/>
            <a:ext cx="1434629" cy="14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7" y="974556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466007" y="1395133"/>
            <a:ext cx="122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LABORATORIO CLINICO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356370" y="4866289"/>
            <a:ext cx="99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RAYOS X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01773" y="5086745"/>
            <a:ext cx="129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ECOGRAFIA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33960" y="3066809"/>
            <a:ext cx="106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UNIDAD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MATERNO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 FETAL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99064" y="974557"/>
            <a:ext cx="4415657" cy="54509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CARTERA DE SERVICIOS HGOIA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356846" y="0"/>
            <a:ext cx="6403855" cy="974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PÚBLICA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 ISIDRO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390329" y="2743198"/>
            <a:ext cx="1852681" cy="163629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CONSULTA </a:t>
            </a:r>
          </a:p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EXTERNA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445921" y="974557"/>
            <a:ext cx="1565732" cy="1374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PATOLOGIA OBSTETRICA</a:t>
            </a:r>
            <a:endParaRPr lang="es-E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30" y="2923675"/>
            <a:ext cx="1469670" cy="14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3" y="4666245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26" y="5063100"/>
            <a:ext cx="1434629" cy="14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08" y="4169328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7" y="974556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33" y="2214224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517803" y="1477112"/>
            <a:ext cx="12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PRENATAL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075142" y="3482308"/>
            <a:ext cx="138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GINECOLOGÍA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95688" y="5149122"/>
            <a:ext cx="119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PEDIATRIA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3421" y="5647388"/>
            <a:ext cx="14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ODONTOLOGIA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15069" y="469376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GENETICA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63967" y="2697101"/>
            <a:ext cx="135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PSICOLOGIA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959924" y="5994066"/>
            <a:ext cx="4061622" cy="761507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399064" y="974557"/>
            <a:ext cx="4415657" cy="54509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CARTERA DE SERVICIOS HGOIA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356846" y="0"/>
            <a:ext cx="6403855" cy="974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PÚBLICA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 ISIDRO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253730" y="2522562"/>
            <a:ext cx="2492252" cy="2081828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APOYO TERAPÉUTICO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76356" y="3361038"/>
            <a:ext cx="1674016" cy="1466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CENTRO QUIRÚRGICO</a:t>
            </a:r>
            <a:endParaRPr lang="es-ES" sz="1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22" y="4739773"/>
            <a:ext cx="1469670" cy="14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77" y="4631691"/>
            <a:ext cx="1621639" cy="160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52" y="3664187"/>
            <a:ext cx="1320200" cy="13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7" y="974556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466007" y="1395133"/>
            <a:ext cx="122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CENTRO OBSTÉTRICO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59924" y="1395133"/>
            <a:ext cx="139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NEONATOLOGÍA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79662" y="5161504"/>
            <a:ext cx="176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TERAPIA INTENSIVA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 MATERNA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98203" y="4005901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MEDICINA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 TRANSFUSIONAL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72" y="2256504"/>
            <a:ext cx="1385650" cy="136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1197" y="2731730"/>
            <a:ext cx="153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INMUNIZACIONES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8048875" y="1957108"/>
            <a:ext cx="1423652" cy="125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BANCO DE LECHE HUMANA</a:t>
            </a:r>
            <a:endParaRPr lang="es-ES" sz="10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48" y="1549021"/>
            <a:ext cx="1377211" cy="13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347092" y="5161504"/>
            <a:ext cx="12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FARMACIA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2" y="4604390"/>
            <a:ext cx="1469670" cy="14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65320" y="5242247"/>
            <a:ext cx="1433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REHABILITACIÓN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77" y="994000"/>
            <a:ext cx="1347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41962" y="5248235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NUTRICIÓN  Y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 DIETÉTICA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17227" y="1457433"/>
            <a:ext cx="139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NEONATOLOGIA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182134" y="2046051"/>
            <a:ext cx="12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FARMACIA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818162" y="962526"/>
            <a:ext cx="5905667" cy="853259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PRESUPUESTO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EJECUTADO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2020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184698" y="84222"/>
            <a:ext cx="6584654" cy="878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2118812"/>
            <a:ext cx="8245341" cy="21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91" y="4296097"/>
            <a:ext cx="6786983" cy="7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99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11367" y="901490"/>
            <a:ext cx="5970534" cy="62745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ATENCIONES DE LA RPIS 2020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418348" y="156376"/>
            <a:ext cx="6680214" cy="745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PÚBLICA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OBSTETRICO ISIDRO AYORA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49545" y="1922331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2156 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60125" y="3453063"/>
            <a:ext cx="4104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Hospital Eugenio Espejo</a:t>
            </a:r>
          </a:p>
          <a:p>
            <a:r>
              <a:rPr lang="es-ES" b="1" dirty="0" smtClean="0"/>
              <a:t>Hospital Gineco Obstétrico Nueva Aurora</a:t>
            </a:r>
          </a:p>
          <a:p>
            <a:r>
              <a:rPr lang="es-ES" b="1" dirty="0" smtClean="0"/>
              <a:t>Hospital Pablo Arturo Suárez</a:t>
            </a:r>
          </a:p>
          <a:p>
            <a:r>
              <a:rPr lang="es-ES" b="1" dirty="0" smtClean="0"/>
              <a:t>Hospital Pediátrico Baca Ortiz</a:t>
            </a:r>
          </a:p>
          <a:p>
            <a:r>
              <a:rPr lang="es-ES" b="1" dirty="0" smtClean="0"/>
              <a:t>Hospital Militar</a:t>
            </a:r>
          </a:p>
          <a:p>
            <a:r>
              <a:rPr lang="es-ES" b="1" dirty="0"/>
              <a:t>Dr. Bossano Médico Voluntario.</a:t>
            </a:r>
          </a:p>
          <a:p>
            <a:r>
              <a:rPr lang="es-ES" b="1" dirty="0" smtClean="0"/>
              <a:t>RED </a:t>
            </a:r>
            <a:r>
              <a:rPr lang="es-ES" b="1" dirty="0"/>
              <a:t>PRIVADA COMPLEMENTARIA</a:t>
            </a:r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922331"/>
            <a:ext cx="2910472" cy="33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4373804" y="2153163"/>
            <a:ext cx="152283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170821" y="2821598"/>
            <a:ext cx="251719" cy="505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261286" y="6549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13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296099" y="1033837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1855221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1934801" y="422039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HOSPITAL GINECO OBSTÉTRICO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olce Vita Heavy" panose="02000800000000000000" pitchFamily="2" charset="0"/>
                <a:ea typeface="MS PGothic" panose="020B0600070205080204" pitchFamily="34" charset="-128"/>
                <a:cs typeface="Adobe Devanagari" panose="02040503050201020203" pitchFamily="18" charset="0"/>
              </a:rPr>
              <a:t> ISIDRO AYORA 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olce Vita Heavy" panose="02000800000000000000" pitchFamily="2" charset="0"/>
              <a:ea typeface="MS PGothic" panose="020B0600070205080204" pitchFamily="34" charset="-128"/>
              <a:cs typeface="Adobe Devanagari" panose="020405030502010202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54CEDED-5FDD-4D4C-9119-A9BFB214252D}"/>
              </a:ext>
            </a:extLst>
          </p:cNvPr>
          <p:cNvSpPr txBox="1">
            <a:spLocks/>
          </p:cNvSpPr>
          <p:nvPr/>
        </p:nvSpPr>
        <p:spPr bwMode="auto">
          <a:xfrm>
            <a:off x="1438481" y="1437566"/>
            <a:ext cx="8179838" cy="918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lvl="0" algn="ctr">
              <a:defRPr/>
            </a:pPr>
            <a:r>
              <a:rPr lang="es-EC" sz="2000" b="1" dirty="0" smtClean="0">
                <a:solidFill>
                  <a:srgbClr val="0D3C60"/>
                </a:solidFill>
                <a:latin typeface="Montserrat Medium" panose="00000600000000000000" pitchFamily="50" charset="0"/>
                <a:cs typeface="Adobe Devanagari" panose="02040503050201020203" pitchFamily="18" charset="0"/>
              </a:rPr>
              <a:t>PARTOS, NACIMIENTOS</a:t>
            </a:r>
          </a:p>
          <a:p>
            <a:pPr lvl="0" algn="ctr">
              <a:defRPr/>
            </a:pPr>
            <a:r>
              <a:rPr lang="es-EC" sz="1500" b="1" dirty="0">
                <a:solidFill>
                  <a:srgbClr val="0D3C60"/>
                </a:solidFill>
                <a:latin typeface="Montserrat Medium" panose="00000600000000000000" pitchFamily="50" charset="0"/>
                <a:cs typeface="Adobe Devanagari" panose="02040503050201020203" pitchFamily="18" charset="0"/>
              </a:rPr>
              <a:t>AÑO 2020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solidFill>
                <a:srgbClr val="0D3C60"/>
              </a:solidFill>
              <a:effectLst/>
              <a:uLnTx/>
              <a:uFillTx/>
              <a:latin typeface="Montserrat Medium" panose="000006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53" y="2356335"/>
            <a:ext cx="7092893" cy="236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10853" y="4718786"/>
            <a:ext cx="603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7FF"/>
                </a:solidFill>
              </a:rPr>
              <a:t>Total nacimientos  año 2020 : </a:t>
            </a:r>
            <a:r>
              <a:rPr lang="es-ES" sz="3600" b="1" dirty="0" smtClean="0">
                <a:solidFill>
                  <a:srgbClr val="0067FF"/>
                </a:solidFill>
              </a:rPr>
              <a:t>5312</a:t>
            </a:r>
            <a:endParaRPr lang="es-ES" sz="3600" b="1" dirty="0">
              <a:solidFill>
                <a:srgbClr val="0067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8" y="6331692"/>
            <a:ext cx="17256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0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665451" y="958856"/>
            <a:ext cx="6464602" cy="438616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Montserrat Medium" panose="00000600000000000000"/>
              </a:rPr>
              <a:t>PRODUCCIÓN ESTABLECIMIENTOS DE SALUD MSP</a:t>
            </a:r>
            <a:endParaRPr lang="es-EC" sz="2000" b="1" dirty="0">
              <a:solidFill>
                <a:srgbClr val="ED7D31">
                  <a:lumMod val="60000"/>
                  <a:lumOff val="40000"/>
                </a:srgbClr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596539" y="0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2596539" y="458135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C" sz="1800" b="1" dirty="0" smtClean="0">
                <a:solidFill>
                  <a:srgbClr val="E7E6E6">
                    <a:lumMod val="50000"/>
                  </a:srgb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GINECO OBSTÉTRICO ISIDRO AYORA</a:t>
            </a:r>
            <a:endParaRPr lang="es-EC" sz="1800" b="1" dirty="0">
              <a:solidFill>
                <a:srgbClr val="E7E6E6">
                  <a:lumMod val="50000"/>
                </a:srgb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2863"/>
              </p:ext>
            </p:extLst>
          </p:nvPr>
        </p:nvGraphicFramePr>
        <p:xfrm>
          <a:off x="1130969" y="3344779"/>
          <a:ext cx="4981074" cy="1304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2217"/>
                <a:gridCol w="1878857"/>
              </a:tblGrid>
              <a:tr h="4129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OBSTETRICIA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EGRESOS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95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PATOLOGIA OBSTETRICA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2502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95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OBSTETRICIA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3899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95777"/>
              </p:ext>
            </p:extLst>
          </p:nvPr>
        </p:nvGraphicFramePr>
        <p:xfrm>
          <a:off x="530009" y="1529584"/>
          <a:ext cx="10323095" cy="1311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957"/>
                <a:gridCol w="2125682"/>
                <a:gridCol w="1621514"/>
                <a:gridCol w="1798653"/>
                <a:gridCol w="1921289"/>
              </a:tblGrid>
              <a:tr h="6604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OBSTETRICIA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% OCUPACION DE CAMAS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X </a:t>
                      </a:r>
                      <a:r>
                        <a:rPr lang="es-EC" sz="1400" u="none" strike="noStrike" dirty="0">
                          <a:effectLst/>
                        </a:rPr>
                        <a:t>DIAS ESTADA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X </a:t>
                      </a:r>
                      <a:r>
                        <a:rPr lang="es-EC" sz="1400" u="none" strike="noStrike" dirty="0">
                          <a:effectLst/>
                        </a:rPr>
                        <a:t>DIARIO CAMAS DISPONIBLES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DOTACION NORMAL DE CAMAS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24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PATOLOGIA OBSTETRICA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84%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72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72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503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OBSTETRICIA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68%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81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81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09" y="2937552"/>
            <a:ext cx="3705727" cy="24704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3137" y="4884817"/>
            <a:ext cx="62323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7FF"/>
                </a:solidFill>
              </a:rPr>
              <a:t>TOTAL EGRESOS OBSTETRICIA AÑO 2020</a:t>
            </a:r>
          </a:p>
          <a:p>
            <a:pPr algn="ctr"/>
            <a:r>
              <a:rPr lang="es-ES" sz="4000" b="1" dirty="0" smtClean="0">
                <a:solidFill>
                  <a:srgbClr val="0067FF"/>
                </a:solidFill>
              </a:rPr>
              <a:t> 6401</a:t>
            </a:r>
            <a:endParaRPr lang="es-ES" sz="4000" b="1" dirty="0">
              <a:solidFill>
                <a:srgbClr val="0067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09" y="6418177"/>
            <a:ext cx="17256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05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716</Words>
  <Application>Microsoft Office PowerPoint</Application>
  <PresentationFormat>Personalizado</PresentationFormat>
  <Paragraphs>247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VACUNAS COVID-19</dc:title>
  <dc:creator>Noticias</dc:creator>
  <cp:lastModifiedBy>Sofia SM. Mendoza</cp:lastModifiedBy>
  <cp:revision>152</cp:revision>
  <cp:lastPrinted>2021-05-20T19:01:48Z</cp:lastPrinted>
  <dcterms:created xsi:type="dcterms:W3CDTF">2021-03-07T09:27:10Z</dcterms:created>
  <dcterms:modified xsi:type="dcterms:W3CDTF">2021-05-21T18:30:39Z</dcterms:modified>
</cp:coreProperties>
</file>